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726" r:id="rId1"/>
    <p:sldMasterId id="2147483752" r:id="rId2"/>
  </p:sldMasterIdLst>
  <p:notesMasterIdLst>
    <p:notesMasterId r:id="rId14"/>
  </p:notesMasterIdLst>
  <p:sldIdLst>
    <p:sldId id="462" r:id="rId3"/>
    <p:sldId id="750" r:id="rId4"/>
    <p:sldId id="757" r:id="rId5"/>
    <p:sldId id="759" r:id="rId6"/>
    <p:sldId id="763" r:id="rId7"/>
    <p:sldId id="764" r:id="rId8"/>
    <p:sldId id="761" r:id="rId9"/>
    <p:sldId id="762" r:id="rId10"/>
    <p:sldId id="760" r:id="rId11"/>
    <p:sldId id="758" r:id="rId12"/>
    <p:sldId id="755" r:id="rId13"/>
  </p:sldIdLst>
  <p:sldSz cx="12192000" cy="6858000"/>
  <p:notesSz cx="6797675" cy="9926638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Sans Serif" panose="020B0604020202020204" pitchFamily="34" charset="0"/>
      <p:regular r:id="rId21"/>
    </p:embeddedFont>
    <p:embeddedFont>
      <p:font typeface="ARIAL" panose="020B0604020202020204" pitchFamily="34" charset="0"/>
      <p:regular r:id="rId22"/>
      <p:bold r:id="rId23"/>
      <p:italic r:id="rId24"/>
      <p:boldItalic r:id="rId25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AB286"/>
    <a:srgbClr val="00587C"/>
    <a:srgbClr val="276399"/>
    <a:srgbClr val="0D253F"/>
    <a:srgbClr val="960000"/>
    <a:srgbClr val="0057B8"/>
    <a:srgbClr val="276391"/>
    <a:srgbClr val="C9B28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89477-0EFE-4EE1-B3BB-4B97BD2AE45F}" type="datetimeFigureOut">
              <a:rPr lang="tr-TR" smtClean="0"/>
              <a:t>31.01.2023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751F-8382-4ABF-9DAD-4EA9BC7663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25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74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5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4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644770" y="1071563"/>
            <a:ext cx="11078308" cy="542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1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200" b="1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9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6AD4C-EA37-4C86-8693-C1372DEFE66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AFF15-8717-4C7F-A786-04E5BB8206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B8EE2-3615-4F57-BACF-A842DF1D0C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399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0A7E4-FACD-4380-9DE3-E5D7F8A9283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05E5C-8AD8-4C5D-BE01-0E98303F2DF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0686A-CAD2-464A-8724-9F0A4C6A87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CEAC7-439C-4D66-826F-EE18995F3AF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6F23D-CB91-469D-91D1-653273353B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6FEDD-21BA-4606-97C9-B3FD183BA1A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7FAC4-D860-450B-B1FB-07B1A515610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8106B-F24A-45E1-81E4-F43A5BD1C8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200" b="1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4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7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0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8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7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5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68C8E-789E-442B-90F2-932FBC99E0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8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189616" y="897776"/>
            <a:ext cx="1812174" cy="2335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6" y="897776"/>
            <a:ext cx="1687483" cy="233587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441686" y="618638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noProof="0" dirty="0">
                <a:solidFill>
                  <a:srgbClr val="C9B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OCAK </a:t>
            </a:r>
            <a:r>
              <a:rPr lang="tr-TR" sz="1600" b="1" noProof="0" dirty="0" smtClean="0">
                <a:solidFill>
                  <a:srgbClr val="C9B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srgbClr val="C9B28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3663715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D25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ŞANLIURFA İLİ </a:t>
            </a:r>
          </a:p>
          <a:p>
            <a:pPr lvl="0" algn="ctr"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25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</a:t>
            </a: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D25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 YATIRIM PROGRAMI</a:t>
            </a:r>
          </a:p>
          <a:p>
            <a:pPr lvl="0" algn="ctr"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D25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tr-TR" sz="2000" b="1" dirty="0">
                <a:solidFill>
                  <a:srgbClr val="0D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 PLANLAMA VE KOORDİNASYON MÜDÜRLÜĞÜ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D25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12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10</a:t>
            </a:fld>
            <a:endParaRPr lang="tr-TR" noProof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15112"/>
              </p:ext>
            </p:extLst>
          </p:nvPr>
        </p:nvGraphicFramePr>
        <p:xfrm>
          <a:off x="124692" y="124697"/>
          <a:ext cx="11986952" cy="5128947"/>
        </p:xfrm>
        <a:graphic>
          <a:graphicData uri="http://schemas.openxmlformats.org/drawingml/2006/table">
            <a:tbl>
              <a:tblPr/>
              <a:tblGrid>
                <a:gridCol w="1557847">
                  <a:extLst>
                    <a:ext uri="{9D8B030D-6E8A-4147-A177-3AD203B41FA5}">
                      <a16:colId xmlns:a16="http://schemas.microsoft.com/office/drawing/2014/main" val="2617890391"/>
                    </a:ext>
                  </a:extLst>
                </a:gridCol>
                <a:gridCol w="1277566">
                  <a:extLst>
                    <a:ext uri="{9D8B030D-6E8A-4147-A177-3AD203B41FA5}">
                      <a16:colId xmlns:a16="http://schemas.microsoft.com/office/drawing/2014/main" val="3038668088"/>
                    </a:ext>
                  </a:extLst>
                </a:gridCol>
                <a:gridCol w="1082020">
                  <a:extLst>
                    <a:ext uri="{9D8B030D-6E8A-4147-A177-3AD203B41FA5}">
                      <a16:colId xmlns:a16="http://schemas.microsoft.com/office/drawing/2014/main" val="3209054435"/>
                    </a:ext>
                  </a:extLst>
                </a:gridCol>
                <a:gridCol w="1199346">
                  <a:extLst>
                    <a:ext uri="{9D8B030D-6E8A-4147-A177-3AD203B41FA5}">
                      <a16:colId xmlns:a16="http://schemas.microsoft.com/office/drawing/2014/main" val="516249865"/>
                    </a:ext>
                  </a:extLst>
                </a:gridCol>
                <a:gridCol w="736556">
                  <a:extLst>
                    <a:ext uri="{9D8B030D-6E8A-4147-A177-3AD203B41FA5}">
                      <a16:colId xmlns:a16="http://schemas.microsoft.com/office/drawing/2014/main" val="1935279618"/>
                    </a:ext>
                  </a:extLst>
                </a:gridCol>
                <a:gridCol w="1310157">
                  <a:extLst>
                    <a:ext uri="{9D8B030D-6E8A-4147-A177-3AD203B41FA5}">
                      <a16:colId xmlns:a16="http://schemas.microsoft.com/office/drawing/2014/main" val="3732438617"/>
                    </a:ext>
                  </a:extLst>
                </a:gridCol>
                <a:gridCol w="534492">
                  <a:extLst>
                    <a:ext uri="{9D8B030D-6E8A-4147-A177-3AD203B41FA5}">
                      <a16:colId xmlns:a16="http://schemas.microsoft.com/office/drawing/2014/main" val="181937049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2112637948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4156308089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2058736104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2334776486"/>
                    </a:ext>
                  </a:extLst>
                </a:gridCol>
                <a:gridCol w="619228">
                  <a:extLst>
                    <a:ext uri="{9D8B030D-6E8A-4147-A177-3AD203B41FA5}">
                      <a16:colId xmlns:a16="http://schemas.microsoft.com/office/drawing/2014/main" val="1023167394"/>
                    </a:ext>
                  </a:extLst>
                </a:gridCol>
                <a:gridCol w="619228">
                  <a:extLst>
                    <a:ext uri="{9D8B030D-6E8A-4147-A177-3AD203B41FA5}">
                      <a16:colId xmlns:a16="http://schemas.microsoft.com/office/drawing/2014/main" val="3451207675"/>
                    </a:ext>
                  </a:extLst>
                </a:gridCol>
              </a:tblGrid>
              <a:tr h="4557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92148"/>
                  </a:ext>
                </a:extLst>
              </a:tr>
              <a:tr h="3480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63148"/>
                  </a:ext>
                </a:extLst>
              </a:tr>
              <a:tr h="720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GÜVENLİK KURUMU BAŞKANLIĞI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2009K13-1141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Sosyal Güvenlik İl Müdürlüğü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SGİM (14.500 m2, 1 adet)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2020-2025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47.950.000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27.123.000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8653"/>
                  </a:ext>
                </a:extLst>
              </a:tr>
              <a:tr h="7208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GÜVENLİK KURUMU BAŞKANLIĞI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47.950.000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27.123.000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45763"/>
                  </a:ext>
                </a:extLst>
              </a:tr>
              <a:tr h="720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DKH-SOSYAL 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2023K16-209063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Dokumaların Ekonomik Değere Dönüştürülmesi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Siirt, 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 Projesi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501647"/>
                  </a:ext>
                </a:extLst>
              </a:tr>
              <a:tr h="720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DKH-SOSYAL 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2023K20-195708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İşler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Bina Bakım Onarımı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903883"/>
                  </a:ext>
                </a:extLst>
              </a:tr>
              <a:tr h="7208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91802"/>
                  </a:ext>
                </a:extLst>
              </a:tr>
              <a:tr h="7208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MUHTELİF İLLER DAHİL GENEL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4.778.300.328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70.519.183.855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2.668.639.328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25.901.753.919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710.506.000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5.797.049.772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3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0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11</a:t>
            </a:fld>
            <a:endParaRPr lang="tr-TR" noProof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1342AF9-B5B1-4EF4-9540-A1B505115212}"/>
              </a:ext>
            </a:extLst>
          </p:cNvPr>
          <p:cNvSpPr/>
          <p:nvPr/>
        </p:nvSpPr>
        <p:spPr>
          <a:xfrm>
            <a:off x="343949" y="1166843"/>
            <a:ext cx="114427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Dipnot [1]: </a:t>
            </a:r>
            <a:r>
              <a:rPr lang="tr-TR" sz="1400" dirty="0" smtClean="0"/>
              <a:t>Bu </a:t>
            </a:r>
            <a:r>
              <a:rPr lang="tr-TR" sz="1400" dirty="0"/>
              <a:t>proje kapsamındaki muhtelif alt projeler, Devlet Su İşleri Genel Müdürlüğü ile yapılan protokol çerçevesinde Toplu Konut İdaresi </a:t>
            </a:r>
            <a:r>
              <a:rPr lang="tr-TR" sz="1400" dirty="0" smtClean="0"/>
              <a:t>Başkanlığı tarafından </a:t>
            </a:r>
            <a:r>
              <a:rPr lang="tr-TR" sz="1400" dirty="0"/>
              <a:t>yürütülecektir</a:t>
            </a:r>
            <a:r>
              <a:rPr lang="tr-TR" sz="1400" dirty="0" smtClean="0"/>
              <a:t>.</a:t>
            </a:r>
          </a:p>
          <a:p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[19]:   </a:t>
            </a:r>
            <a:r>
              <a:rPr lang="tr-TR" sz="1400" dirty="0" smtClean="0"/>
              <a:t>Sermaye </a:t>
            </a:r>
            <a:r>
              <a:rPr lang="tr-TR" sz="1400" dirty="0"/>
              <a:t>transferi ödeneğinden karşılanacak olup, toplama dahildir.</a:t>
            </a:r>
          </a:p>
          <a:p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[123]: </a:t>
            </a:r>
            <a:r>
              <a:rPr lang="tr-TR" sz="1400" dirty="0" smtClean="0"/>
              <a:t>123</a:t>
            </a:r>
            <a:r>
              <a:rPr lang="tr-TR" sz="1400" dirty="0"/>
              <a:t>] 2006E04-788 numaralı "Şanlıurfa Şehir Geçişi" projesinin devamı niteliğindedir.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[194]: </a:t>
            </a:r>
            <a:r>
              <a:rPr lang="tr-TR" sz="1400" dirty="0" smtClean="0"/>
              <a:t>2013E04-1784 </a:t>
            </a:r>
            <a:r>
              <a:rPr lang="tr-TR" sz="1400" dirty="0"/>
              <a:t>numaralı "Kahta-Narince-Siverek" projesinin devamı niteliğindedir.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[277]: </a:t>
            </a:r>
            <a:r>
              <a:rPr lang="tr-TR" sz="1400" dirty="0" smtClean="0"/>
              <a:t>1964E04-2-64974 </a:t>
            </a:r>
            <a:r>
              <a:rPr lang="tr-TR" sz="1400" dirty="0"/>
              <a:t>numaralı "Suruç-Akçakale" projesinin devamı niteliğindedir.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[278]:</a:t>
            </a:r>
            <a:r>
              <a:rPr lang="tr-TR" sz="1400" dirty="0"/>
              <a:t> </a:t>
            </a:r>
            <a:r>
              <a:rPr lang="tr-TR" sz="1400" dirty="0" smtClean="0"/>
              <a:t>2003E04-650-63249 </a:t>
            </a:r>
            <a:r>
              <a:rPr lang="tr-TR" sz="1400" dirty="0"/>
              <a:t>numaralı "Şanlıurfa Çevreyolunda ÇEVREYOLU GRUBU KÖPRÜLERİ" projesinin devamı niteliğindedir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[287]:</a:t>
            </a:r>
            <a:r>
              <a:rPr lang="tr-TR" sz="1400" dirty="0"/>
              <a:t> </a:t>
            </a:r>
            <a:r>
              <a:rPr lang="tr-TR" sz="1400" dirty="0" smtClean="0"/>
              <a:t>2003E04-650-63256 </a:t>
            </a:r>
            <a:r>
              <a:rPr lang="tr-TR" sz="1400" dirty="0"/>
              <a:t>numaralı "Şanlıurfa-Bozova-Adıyaman Yolunda KARABABA KÖPRÜSÜ" projesinin devamı niteliğindedir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[301]:</a:t>
            </a:r>
            <a:r>
              <a:rPr lang="tr-TR" sz="1400" dirty="0"/>
              <a:t> 1977E04-70 numaralı "Diyarbakır-Siverek-Şanlıurfa (</a:t>
            </a:r>
            <a:r>
              <a:rPr lang="tr-TR" sz="1400" dirty="0" err="1"/>
              <a:t>Akziyaret</a:t>
            </a:r>
            <a:r>
              <a:rPr lang="tr-TR" sz="1400" dirty="0"/>
              <a:t> Havaalanı-Hilvan </a:t>
            </a:r>
            <a:r>
              <a:rPr lang="tr-TR" sz="1400" dirty="0" err="1"/>
              <a:t>Ayr</a:t>
            </a:r>
            <a:r>
              <a:rPr lang="tr-TR" sz="1400" dirty="0"/>
              <a:t>. Dâhil)" projesinin devamı niteliğindedir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[425]:</a:t>
            </a:r>
            <a:r>
              <a:rPr lang="tr-TR" sz="1400" dirty="0"/>
              <a:t> </a:t>
            </a:r>
            <a:r>
              <a:rPr lang="tr-TR" sz="1400" dirty="0" smtClean="0"/>
              <a:t>1986E04-128-65816 </a:t>
            </a:r>
            <a:r>
              <a:rPr lang="tr-TR" sz="1400" dirty="0"/>
              <a:t>numaralı "Kayseri-Felahiye" projesinin devamı niteliğindedir. </a:t>
            </a: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[600]: </a:t>
            </a:r>
            <a:r>
              <a:rPr lang="tr-TR" sz="1400" dirty="0"/>
              <a:t>Proje yılı ödeneğinden şehir hastanesi projeleri dışındaki projelere ödenek aktarması yapılamaz.</a:t>
            </a:r>
            <a:endParaRPr lang="tr-TR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Dipnot 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[649]: </a:t>
            </a:r>
            <a:r>
              <a:rPr lang="tr-TR" sz="1400" dirty="0"/>
              <a:t>Dış para kısmı Fransız Kalkınma Ajansı (AFD) kredisi, Dünya Bankası Kredisi ve AB hibesi ile karşılanacak olup, toplama dahil değildir. Projede harcama yapılması Cumhurbaşkanlığı Strateji ve Bütçe Başkanlığı müsaadesine tabidir</a:t>
            </a:r>
            <a:endParaRPr lang="tr-TR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854474A-A821-4F0D-8DCA-DF9B3F9CAFB2}"/>
              </a:ext>
            </a:extLst>
          </p:cNvPr>
          <p:cNvSpPr txBox="1"/>
          <p:nvPr/>
        </p:nvSpPr>
        <p:spPr>
          <a:xfrm>
            <a:off x="5125673" y="637563"/>
            <a:ext cx="14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DİPNOTLAR</a:t>
            </a:r>
          </a:p>
        </p:txBody>
      </p:sp>
    </p:spTree>
    <p:extLst>
      <p:ext uri="{BB962C8B-B14F-4D97-AF65-F5344CB8AC3E}">
        <p14:creationId xmlns:p14="http://schemas.microsoft.com/office/powerpoint/2010/main" val="22731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2</a:t>
            </a:fld>
            <a:endParaRPr lang="tr-TR" noProof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204F61-3CE8-47A2-8269-592BC6404EED}"/>
              </a:ext>
            </a:extLst>
          </p:cNvPr>
          <p:cNvSpPr txBox="1"/>
          <p:nvPr/>
        </p:nvSpPr>
        <p:spPr>
          <a:xfrm>
            <a:off x="0" y="16237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SEKTÖR BAZINDA </a:t>
            </a:r>
            <a:r>
              <a:rPr lang="tr-TR" b="1" dirty="0" smtClean="0"/>
              <a:t>2023 </a:t>
            </a:r>
            <a:r>
              <a:rPr lang="tr-TR" b="1" dirty="0"/>
              <a:t>YATIRIMLARININ DAĞILIMI</a:t>
            </a:r>
            <a:endParaRPr lang="tr-TR" dirty="0"/>
          </a:p>
          <a:p>
            <a:pPr algn="ctr"/>
            <a:r>
              <a:rPr lang="tr-TR" dirty="0" smtClean="0"/>
              <a:t>(</a:t>
            </a:r>
            <a:r>
              <a:rPr lang="tr-TR" dirty="0"/>
              <a:t>15 Ocak 2023 Tarihli 32074 Mükerrer Sayılı Resmi Gazete)</a:t>
            </a:r>
          </a:p>
          <a:p>
            <a:pPr algn="ctr"/>
            <a:r>
              <a:rPr lang="tr-TR" dirty="0" smtClean="0"/>
              <a:t>) </a:t>
            </a:r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5D1880C-D73A-4026-BFD7-DF2AF24F074E}"/>
              </a:ext>
            </a:extLst>
          </p:cNvPr>
          <p:cNvSpPr/>
          <p:nvPr/>
        </p:nvSpPr>
        <p:spPr>
          <a:xfrm>
            <a:off x="125834" y="5118385"/>
            <a:ext cx="9303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Şanlıurfa iline ait Ulusal Programda yer alan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adet proje vardır.</a:t>
            </a: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Proje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Bedeli: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39.097.909.360,00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2023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Ödeneği: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3.277.553.000,00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Muhtelif illerle beraber Ulusal Programda yer alan 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adet proje vardır.</a:t>
            </a: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Proje Bedeli: </a:t>
            </a:r>
            <a:r>
              <a:rPr lang="tr-TR" sz="1600" b="1" dirty="0" smtClean="0"/>
              <a:t>31.421.274.495,00</a:t>
            </a:r>
            <a:r>
              <a:rPr lang="tr-TR" sz="1600" dirty="0" smtClean="0"/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2023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Ödeneği: </a:t>
            </a:r>
            <a:r>
              <a:rPr lang="tr-TR" sz="1600" b="1" dirty="0" smtClean="0"/>
              <a:t>2.519.496.772,00</a:t>
            </a:r>
            <a:r>
              <a:rPr lang="tr-TR" sz="1600" dirty="0" smtClean="0"/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ŞANLIURFA ilinin ve Muhtelif illerle beraber olarak Ulusal Programda yer alan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adet proje vardır.</a:t>
            </a:r>
          </a:p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Proje Bedeli: </a:t>
            </a:r>
            <a:r>
              <a:rPr lang="tr-TR" sz="1600" b="1" dirty="0" smtClean="0"/>
              <a:t>70.519.183.855,00</a:t>
            </a:r>
            <a:r>
              <a:rPr lang="tr-TR" sz="1600" dirty="0" smtClean="0"/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2023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Ödeneği: </a:t>
            </a:r>
            <a:r>
              <a:rPr lang="tr-TR" sz="1600" b="1" dirty="0" smtClean="0"/>
              <a:t>5.797.049.772,00</a:t>
            </a:r>
            <a:r>
              <a:rPr lang="tr-TR" sz="1600" dirty="0" smtClean="0"/>
              <a:t> 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08751"/>
              </p:ext>
            </p:extLst>
          </p:nvPr>
        </p:nvGraphicFramePr>
        <p:xfrm>
          <a:off x="391887" y="662565"/>
          <a:ext cx="11394827" cy="4455822"/>
        </p:xfrm>
        <a:graphic>
          <a:graphicData uri="http://schemas.openxmlformats.org/drawingml/2006/table">
            <a:tbl>
              <a:tblPr/>
              <a:tblGrid>
                <a:gridCol w="2171102">
                  <a:extLst>
                    <a:ext uri="{9D8B030D-6E8A-4147-A177-3AD203B41FA5}">
                      <a16:colId xmlns:a16="http://schemas.microsoft.com/office/drawing/2014/main" val="2529633236"/>
                    </a:ext>
                  </a:extLst>
                </a:gridCol>
                <a:gridCol w="663776">
                  <a:extLst>
                    <a:ext uri="{9D8B030D-6E8A-4147-A177-3AD203B41FA5}">
                      <a16:colId xmlns:a16="http://schemas.microsoft.com/office/drawing/2014/main" val="3928912104"/>
                    </a:ext>
                  </a:extLst>
                </a:gridCol>
                <a:gridCol w="1465839">
                  <a:extLst>
                    <a:ext uri="{9D8B030D-6E8A-4147-A177-3AD203B41FA5}">
                      <a16:colId xmlns:a16="http://schemas.microsoft.com/office/drawing/2014/main" val="2326443791"/>
                    </a:ext>
                  </a:extLst>
                </a:gridCol>
                <a:gridCol w="1462381">
                  <a:extLst>
                    <a:ext uri="{9D8B030D-6E8A-4147-A177-3AD203B41FA5}">
                      <a16:colId xmlns:a16="http://schemas.microsoft.com/office/drawing/2014/main" val="1530942357"/>
                    </a:ext>
                  </a:extLst>
                </a:gridCol>
                <a:gridCol w="1382869">
                  <a:extLst>
                    <a:ext uri="{9D8B030D-6E8A-4147-A177-3AD203B41FA5}">
                      <a16:colId xmlns:a16="http://schemas.microsoft.com/office/drawing/2014/main" val="2165199710"/>
                    </a:ext>
                  </a:extLst>
                </a:gridCol>
                <a:gridCol w="1379410">
                  <a:extLst>
                    <a:ext uri="{9D8B030D-6E8A-4147-A177-3AD203B41FA5}">
                      <a16:colId xmlns:a16="http://schemas.microsoft.com/office/drawing/2014/main" val="3015208797"/>
                    </a:ext>
                  </a:extLst>
                </a:gridCol>
                <a:gridCol w="1438182">
                  <a:extLst>
                    <a:ext uri="{9D8B030D-6E8A-4147-A177-3AD203B41FA5}">
                      <a16:colId xmlns:a16="http://schemas.microsoft.com/office/drawing/2014/main" val="4142862945"/>
                    </a:ext>
                  </a:extLst>
                </a:gridCol>
                <a:gridCol w="1431268">
                  <a:extLst>
                    <a:ext uri="{9D8B030D-6E8A-4147-A177-3AD203B41FA5}">
                      <a16:colId xmlns:a16="http://schemas.microsoft.com/office/drawing/2014/main" val="3268068600"/>
                    </a:ext>
                  </a:extLst>
                </a:gridCol>
              </a:tblGrid>
              <a:tr h="7041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41628"/>
                  </a:ext>
                </a:extLst>
              </a:tr>
              <a:tr h="3997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08657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16.609.711.960,00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8.320.137.141,00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79758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581.038.000,00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7.460.427.810,00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87.156.000,00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1.982.457.898,00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174.311.000,00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403.642.000,00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469647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109.553.673,00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22.751.673,00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29.801.000,00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68128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9.122.068.000,00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1.488.348.000,00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850.034.000,00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2596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ENERJİ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84814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048206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DKH-İKTİSADİ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1.054.781.917,00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438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DKH-SOSYAL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1.354.116.000,00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4.230.966.000,00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415.027.000,00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1.662.772.000,00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352.539.000,00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1.243.076.000,00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94605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4.189.110.328,00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39.097.909.360,00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2.668.639.328,00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13.486.764.712,00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536.850.000,00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3.277.553.000,00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61006"/>
                  </a:ext>
                </a:extLst>
              </a:tr>
              <a:tr h="307510">
                <a:tc gridSpan="8">
                  <a:txBody>
                    <a:bodyPr/>
                    <a:lstStyle/>
                    <a:p>
                      <a:pPr algn="l" fontAlgn="t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Muhtelif yatırımlar dahil değildir.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3</a:t>
            </a:fld>
            <a:endParaRPr lang="tr-TR" noProof="0"/>
          </a:p>
        </p:txBody>
      </p:sp>
      <p:sp>
        <p:nvSpPr>
          <p:cNvPr id="6" name="Dikdörtgen 5"/>
          <p:cNvSpPr/>
          <p:nvPr/>
        </p:nvSpPr>
        <p:spPr>
          <a:xfrm>
            <a:off x="3172691" y="229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KURUMSAL BAZDA </a:t>
            </a:r>
            <a:r>
              <a:rPr lang="tr-TR" b="1" dirty="0" smtClean="0"/>
              <a:t>2023 </a:t>
            </a:r>
            <a:r>
              <a:rPr lang="tr-TR" b="1" dirty="0"/>
              <a:t>YATIRIMLARININ DAĞILIMI</a:t>
            </a:r>
            <a:endParaRPr lang="tr-TR" dirty="0"/>
          </a:p>
          <a:p>
            <a:pPr algn="ctr"/>
            <a:r>
              <a:rPr lang="tr-TR" dirty="0"/>
              <a:t>(15 Ocak </a:t>
            </a:r>
            <a:r>
              <a:rPr lang="tr-TR" dirty="0" smtClean="0"/>
              <a:t>2023 Tarihli 32074 </a:t>
            </a:r>
            <a:r>
              <a:rPr lang="tr-TR" dirty="0"/>
              <a:t>Mükerrer Sayılı Resmi Gazete)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03289"/>
              </p:ext>
            </p:extLst>
          </p:nvPr>
        </p:nvGraphicFramePr>
        <p:xfrm>
          <a:off x="299258" y="1039088"/>
          <a:ext cx="11513126" cy="5343218"/>
        </p:xfrm>
        <a:graphic>
          <a:graphicData uri="http://schemas.openxmlformats.org/drawingml/2006/table">
            <a:tbl>
              <a:tblPr/>
              <a:tblGrid>
                <a:gridCol w="2565410">
                  <a:extLst>
                    <a:ext uri="{9D8B030D-6E8A-4147-A177-3AD203B41FA5}">
                      <a16:colId xmlns:a16="http://schemas.microsoft.com/office/drawing/2014/main" val="481234537"/>
                    </a:ext>
                  </a:extLst>
                </a:gridCol>
                <a:gridCol w="542944">
                  <a:extLst>
                    <a:ext uri="{9D8B030D-6E8A-4147-A177-3AD203B41FA5}">
                      <a16:colId xmlns:a16="http://schemas.microsoft.com/office/drawing/2014/main" val="1032350076"/>
                    </a:ext>
                  </a:extLst>
                </a:gridCol>
                <a:gridCol w="1324784">
                  <a:extLst>
                    <a:ext uri="{9D8B030D-6E8A-4147-A177-3AD203B41FA5}">
                      <a16:colId xmlns:a16="http://schemas.microsoft.com/office/drawing/2014/main" val="2165904408"/>
                    </a:ext>
                  </a:extLst>
                </a:gridCol>
                <a:gridCol w="1324784">
                  <a:extLst>
                    <a:ext uri="{9D8B030D-6E8A-4147-A177-3AD203B41FA5}">
                      <a16:colId xmlns:a16="http://schemas.microsoft.com/office/drawing/2014/main" val="358315156"/>
                    </a:ext>
                  </a:extLst>
                </a:gridCol>
                <a:gridCol w="1639691">
                  <a:extLst>
                    <a:ext uri="{9D8B030D-6E8A-4147-A177-3AD203B41FA5}">
                      <a16:colId xmlns:a16="http://schemas.microsoft.com/office/drawing/2014/main" val="1916180740"/>
                    </a:ext>
                  </a:extLst>
                </a:gridCol>
                <a:gridCol w="1639691">
                  <a:extLst>
                    <a:ext uri="{9D8B030D-6E8A-4147-A177-3AD203B41FA5}">
                      <a16:colId xmlns:a16="http://schemas.microsoft.com/office/drawing/2014/main" val="4050445500"/>
                    </a:ext>
                  </a:extLst>
                </a:gridCol>
                <a:gridCol w="1237911">
                  <a:extLst>
                    <a:ext uri="{9D8B030D-6E8A-4147-A177-3AD203B41FA5}">
                      <a16:colId xmlns:a16="http://schemas.microsoft.com/office/drawing/2014/main" val="2757088619"/>
                    </a:ext>
                  </a:extLst>
                </a:gridCol>
                <a:gridCol w="1237911">
                  <a:extLst>
                    <a:ext uri="{9D8B030D-6E8A-4147-A177-3AD203B41FA5}">
                      <a16:colId xmlns:a16="http://schemas.microsoft.com/office/drawing/2014/main" val="3117670442"/>
                    </a:ext>
                  </a:extLst>
                </a:gridCol>
              </a:tblGrid>
              <a:tr h="307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Sayısı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85109"/>
                  </a:ext>
                </a:extLst>
              </a:tr>
              <a:tr h="1707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0727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ADALET BAKANLIĞI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023518"/>
                  </a:ext>
                </a:extLst>
              </a:tr>
              <a:tr h="3128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3.150.022.328,00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18.991.316.960,00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2.568.983.328,00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9.259.115.141,00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290.519.000,00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1.233.812.000,00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267120"/>
                  </a:ext>
                </a:extLst>
              </a:tr>
              <a:tr h="4658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344692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102.053.673,00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22.751.673,00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958203"/>
                  </a:ext>
                </a:extLst>
              </a:tr>
              <a:tr h="3552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891.138.000,00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1.454.985.000,00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87.156.000,00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267.638.000,00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236.331.000,00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306.828.000,00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155458"/>
                  </a:ext>
                </a:extLst>
              </a:tr>
              <a:tr h="3278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5.939.618.799,00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1.861.502.640,00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197.954.000,00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8908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804697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MİLLİ EĞİTİM BAKANLIĞI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685727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SAĞLIK BAKANLIĞI 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9.064.568.000,00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1.488.348.000,00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791.034.000,00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72286"/>
                  </a:ext>
                </a:extLst>
              </a:tr>
              <a:tr h="3552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SOSYAL GÜVENLİK KURUMU BAŞKANLIĞI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47.950.000,00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27.123.000,00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4230"/>
                  </a:ext>
                </a:extLst>
              </a:tr>
              <a:tr h="3128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28868"/>
                  </a:ext>
                </a:extLst>
              </a:tr>
              <a:tr h="2595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TCDD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835.185.011,00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18.111.258,00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4975"/>
                  </a:ext>
                </a:extLst>
              </a:tr>
              <a:tr h="2595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TEİAŞ GENEL MÜDÜRLÜĞÜ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61793"/>
                  </a:ext>
                </a:extLst>
              </a:tr>
              <a:tr h="2732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TİCARET BAKANLIĞI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54.781.917,00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6.414.000,00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5905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712" marR="5712" marT="5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4.189.110.328,00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39.097.909.360,00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2.668.639.328,00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13.486.764.712,00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536.850.000,00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3.277.553.000,00</a:t>
                      </a:r>
                    </a:p>
                  </a:txBody>
                  <a:tcPr marL="5712" marR="5712" marT="5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83049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224239" y="6356350"/>
            <a:ext cx="24000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tr-T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NOT</a:t>
            </a:r>
            <a:r>
              <a:rPr lang="tr-TR" sz="1100" dirty="0">
                <a:solidFill>
                  <a:srgbClr val="000000"/>
                </a:solidFill>
                <a:latin typeface="Calibri" panose="020F0502020204030204" pitchFamily="34" charset="0"/>
              </a:rPr>
              <a:t>: Muhtelif yatırımlar dahil değildir.</a:t>
            </a:r>
          </a:p>
        </p:txBody>
      </p:sp>
    </p:spTree>
    <p:extLst>
      <p:ext uri="{BB962C8B-B14F-4D97-AF65-F5344CB8AC3E}">
        <p14:creationId xmlns:p14="http://schemas.microsoft.com/office/powerpoint/2010/main" val="14738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4</a:t>
            </a:fld>
            <a:endParaRPr lang="tr-TR" noProof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70141"/>
              </p:ext>
            </p:extLst>
          </p:nvPr>
        </p:nvGraphicFramePr>
        <p:xfrm>
          <a:off x="99753" y="149632"/>
          <a:ext cx="11962013" cy="6571846"/>
        </p:xfrm>
        <a:graphic>
          <a:graphicData uri="http://schemas.openxmlformats.org/drawingml/2006/table">
            <a:tbl>
              <a:tblPr/>
              <a:tblGrid>
                <a:gridCol w="1554607">
                  <a:extLst>
                    <a:ext uri="{9D8B030D-6E8A-4147-A177-3AD203B41FA5}">
                      <a16:colId xmlns:a16="http://schemas.microsoft.com/office/drawing/2014/main" val="3138754104"/>
                    </a:ext>
                  </a:extLst>
                </a:gridCol>
                <a:gridCol w="1274907">
                  <a:extLst>
                    <a:ext uri="{9D8B030D-6E8A-4147-A177-3AD203B41FA5}">
                      <a16:colId xmlns:a16="http://schemas.microsoft.com/office/drawing/2014/main" val="895514543"/>
                    </a:ext>
                  </a:extLst>
                </a:gridCol>
                <a:gridCol w="1079767">
                  <a:extLst>
                    <a:ext uri="{9D8B030D-6E8A-4147-A177-3AD203B41FA5}">
                      <a16:colId xmlns:a16="http://schemas.microsoft.com/office/drawing/2014/main" val="1387415303"/>
                    </a:ext>
                  </a:extLst>
                </a:gridCol>
                <a:gridCol w="1196853">
                  <a:extLst>
                    <a:ext uri="{9D8B030D-6E8A-4147-A177-3AD203B41FA5}">
                      <a16:colId xmlns:a16="http://schemas.microsoft.com/office/drawing/2014/main" val="3615392406"/>
                    </a:ext>
                  </a:extLst>
                </a:gridCol>
                <a:gridCol w="735023">
                  <a:extLst>
                    <a:ext uri="{9D8B030D-6E8A-4147-A177-3AD203B41FA5}">
                      <a16:colId xmlns:a16="http://schemas.microsoft.com/office/drawing/2014/main" val="3727285052"/>
                    </a:ext>
                  </a:extLst>
                </a:gridCol>
                <a:gridCol w="1307430">
                  <a:extLst>
                    <a:ext uri="{9D8B030D-6E8A-4147-A177-3AD203B41FA5}">
                      <a16:colId xmlns:a16="http://schemas.microsoft.com/office/drawing/2014/main" val="1455123300"/>
                    </a:ext>
                  </a:extLst>
                </a:gridCol>
                <a:gridCol w="533378">
                  <a:extLst>
                    <a:ext uri="{9D8B030D-6E8A-4147-A177-3AD203B41FA5}">
                      <a16:colId xmlns:a16="http://schemas.microsoft.com/office/drawing/2014/main" val="3464613410"/>
                    </a:ext>
                  </a:extLst>
                </a:gridCol>
                <a:gridCol w="761042">
                  <a:extLst>
                    <a:ext uri="{9D8B030D-6E8A-4147-A177-3AD203B41FA5}">
                      <a16:colId xmlns:a16="http://schemas.microsoft.com/office/drawing/2014/main" val="2162063469"/>
                    </a:ext>
                  </a:extLst>
                </a:gridCol>
                <a:gridCol w="761042">
                  <a:extLst>
                    <a:ext uri="{9D8B030D-6E8A-4147-A177-3AD203B41FA5}">
                      <a16:colId xmlns:a16="http://schemas.microsoft.com/office/drawing/2014/main" val="4160503380"/>
                    </a:ext>
                  </a:extLst>
                </a:gridCol>
                <a:gridCol w="761042">
                  <a:extLst>
                    <a:ext uri="{9D8B030D-6E8A-4147-A177-3AD203B41FA5}">
                      <a16:colId xmlns:a16="http://schemas.microsoft.com/office/drawing/2014/main" val="525116666"/>
                    </a:ext>
                  </a:extLst>
                </a:gridCol>
                <a:gridCol w="761042">
                  <a:extLst>
                    <a:ext uri="{9D8B030D-6E8A-4147-A177-3AD203B41FA5}">
                      <a16:colId xmlns:a16="http://schemas.microsoft.com/office/drawing/2014/main" val="2607344817"/>
                    </a:ext>
                  </a:extLst>
                </a:gridCol>
                <a:gridCol w="529299">
                  <a:extLst>
                    <a:ext uri="{9D8B030D-6E8A-4147-A177-3AD203B41FA5}">
                      <a16:colId xmlns:a16="http://schemas.microsoft.com/office/drawing/2014/main" val="3903875611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4216280590"/>
                    </a:ext>
                  </a:extLst>
                </a:gridCol>
              </a:tblGrid>
              <a:tr h="3452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41833"/>
                  </a:ext>
                </a:extLst>
              </a:tr>
              <a:tr h="259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86352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1997A01-524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Aşağı Fırat 2. Merhale </a:t>
                      </a:r>
                      <a:r>
                        <a:rPr lang="da-DK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[1]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Mardin, 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Depolama (290 hm3), Sulama (134.420 ha)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1997-2027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18.942.406.606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9.191.567.308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10782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1999A01-603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Suruç Ovası Pompaj Sulaması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Depolama (6 hm3), Sulama (57.085 ha)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1999-2027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7.223.584.421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3.940.202.134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841160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1999A01-604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Bozova Sulaması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[1]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Sulama (63.027 ha)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1999-2027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8.307.127.539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3.820.935.007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79264"/>
                  </a:ext>
                </a:extLst>
              </a:tr>
              <a:tr h="53782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34.473.118.566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2.153.956.328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16.952.704.449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42868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2020A02-152990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Traktöre Dönüşüm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Etüt-Proje, Müşavirlik, Traktör (9 adet)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24824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2019A02-142168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Tarımsal Yapılar ve Tesisler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Amasya, Ankara, Konya, Sivas, 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Bina Bakım Onarımı, İnşaat, Mahsul Silosu ve Ambar (24.000 ton), TİGH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2019-2025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426.031.000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260.681.000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52.350.000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944242"/>
                  </a:ext>
                </a:extLst>
              </a:tr>
              <a:tr h="588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2020A02-93341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Tarımsal Sulama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Adana, Antalya, Bursa, KIrklareli, 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Sulama (10.290 ha)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2020-2025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304.352.000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158.677.000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76.675.000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3524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2022A02-187657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Ceylanpınar Sulaması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Makine-Teçhizat, Sulama (9.200 ha)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681158"/>
                  </a:ext>
                </a:extLst>
              </a:tr>
              <a:tr h="53782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TARIM İŞLETMELERİ GENEL MÜDÜRLÜĞÜ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1.809.383.000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978.358.000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529.025.000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85717"/>
                  </a:ext>
                </a:extLst>
              </a:tr>
              <a:tr h="537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TCDD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2010E01-151358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Mürşitpınar-Şanlıurfa Kuzey Demiryolu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Çift Hat Demiryolu (63 km)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2011-2029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835.185.011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18.111.258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380526"/>
                  </a:ext>
                </a:extLst>
              </a:tr>
              <a:tr h="53782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TCDD GENEL MÜDÜRLÜĞÜ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835.185.011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18.111.258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0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5</a:t>
            </a:fld>
            <a:endParaRPr lang="tr-TR" noProof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49061"/>
              </p:ext>
            </p:extLst>
          </p:nvPr>
        </p:nvGraphicFramePr>
        <p:xfrm>
          <a:off x="133003" y="99748"/>
          <a:ext cx="11903825" cy="6674490"/>
        </p:xfrm>
        <a:graphic>
          <a:graphicData uri="http://schemas.openxmlformats.org/drawingml/2006/table">
            <a:tbl>
              <a:tblPr/>
              <a:tblGrid>
                <a:gridCol w="1547045">
                  <a:extLst>
                    <a:ext uri="{9D8B030D-6E8A-4147-A177-3AD203B41FA5}">
                      <a16:colId xmlns:a16="http://schemas.microsoft.com/office/drawing/2014/main" val="1846798474"/>
                    </a:ext>
                  </a:extLst>
                </a:gridCol>
                <a:gridCol w="1268706">
                  <a:extLst>
                    <a:ext uri="{9D8B030D-6E8A-4147-A177-3AD203B41FA5}">
                      <a16:colId xmlns:a16="http://schemas.microsoft.com/office/drawing/2014/main" val="3769145087"/>
                    </a:ext>
                  </a:extLst>
                </a:gridCol>
                <a:gridCol w="1074517">
                  <a:extLst>
                    <a:ext uri="{9D8B030D-6E8A-4147-A177-3AD203B41FA5}">
                      <a16:colId xmlns:a16="http://schemas.microsoft.com/office/drawing/2014/main" val="396220844"/>
                    </a:ext>
                  </a:extLst>
                </a:gridCol>
                <a:gridCol w="1191030">
                  <a:extLst>
                    <a:ext uri="{9D8B030D-6E8A-4147-A177-3AD203B41FA5}">
                      <a16:colId xmlns:a16="http://schemas.microsoft.com/office/drawing/2014/main" val="451184164"/>
                    </a:ext>
                  </a:extLst>
                </a:gridCol>
                <a:gridCol w="731448">
                  <a:extLst>
                    <a:ext uri="{9D8B030D-6E8A-4147-A177-3AD203B41FA5}">
                      <a16:colId xmlns:a16="http://schemas.microsoft.com/office/drawing/2014/main" val="1331698023"/>
                    </a:ext>
                  </a:extLst>
                </a:gridCol>
                <a:gridCol w="1301071">
                  <a:extLst>
                    <a:ext uri="{9D8B030D-6E8A-4147-A177-3AD203B41FA5}">
                      <a16:colId xmlns:a16="http://schemas.microsoft.com/office/drawing/2014/main" val="500585204"/>
                    </a:ext>
                  </a:extLst>
                </a:gridCol>
                <a:gridCol w="530786">
                  <a:extLst>
                    <a:ext uri="{9D8B030D-6E8A-4147-A177-3AD203B41FA5}">
                      <a16:colId xmlns:a16="http://schemas.microsoft.com/office/drawing/2014/main" val="1754487677"/>
                    </a:ext>
                  </a:extLst>
                </a:gridCol>
                <a:gridCol w="757339">
                  <a:extLst>
                    <a:ext uri="{9D8B030D-6E8A-4147-A177-3AD203B41FA5}">
                      <a16:colId xmlns:a16="http://schemas.microsoft.com/office/drawing/2014/main" val="4106098038"/>
                    </a:ext>
                  </a:extLst>
                </a:gridCol>
                <a:gridCol w="757339">
                  <a:extLst>
                    <a:ext uri="{9D8B030D-6E8A-4147-A177-3AD203B41FA5}">
                      <a16:colId xmlns:a16="http://schemas.microsoft.com/office/drawing/2014/main" val="2079580113"/>
                    </a:ext>
                  </a:extLst>
                </a:gridCol>
                <a:gridCol w="757339">
                  <a:extLst>
                    <a:ext uri="{9D8B030D-6E8A-4147-A177-3AD203B41FA5}">
                      <a16:colId xmlns:a16="http://schemas.microsoft.com/office/drawing/2014/main" val="962007490"/>
                    </a:ext>
                  </a:extLst>
                </a:gridCol>
                <a:gridCol w="757339">
                  <a:extLst>
                    <a:ext uri="{9D8B030D-6E8A-4147-A177-3AD203B41FA5}">
                      <a16:colId xmlns:a16="http://schemas.microsoft.com/office/drawing/2014/main" val="2743219848"/>
                    </a:ext>
                  </a:extLst>
                </a:gridCol>
                <a:gridCol w="614933">
                  <a:extLst>
                    <a:ext uri="{9D8B030D-6E8A-4147-A177-3AD203B41FA5}">
                      <a16:colId xmlns:a16="http://schemas.microsoft.com/office/drawing/2014/main" val="1240456504"/>
                    </a:ext>
                  </a:extLst>
                </a:gridCol>
                <a:gridCol w="614933">
                  <a:extLst>
                    <a:ext uri="{9D8B030D-6E8A-4147-A177-3AD203B41FA5}">
                      <a16:colId xmlns:a16="http://schemas.microsoft.com/office/drawing/2014/main" val="1931749729"/>
                    </a:ext>
                  </a:extLst>
                </a:gridCol>
              </a:tblGrid>
              <a:tr h="313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494831"/>
                  </a:ext>
                </a:extLst>
              </a:tr>
              <a:tr h="1922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2718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1997E04-534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Şanlıurfa-Akçakale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Bölünmüş Yol (56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372.154.200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238.168.970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4.080.000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84522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2005E04-703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Şanhurfa-Viranşehir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Bölünmüş Yol (91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982.940.743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431.903.348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79493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2005E04-703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Viranşehir-Kızıltepe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Mardin, 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Bölünmüş Yol (72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1.051.325.112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700.023.279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14976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2012E04-1552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Şanlıurfa-Hilvan Ayr.-Bozova-8. BI.Hd.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Bölünmüş Yol (54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304.257.759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115.806.757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97604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2012E04-1559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(Göl başı-Adıyaman)Ayr.-9.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BI.Hd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Adıyaman, 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(32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386.679.550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145.889.346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36762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2015E04-207967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Şehir Geçişi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[123]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(9,40 km), Köprü (822 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733.770.342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395.041.741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44.404.000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508724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2016E04-211181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Kahta-Narince - Siverek [194]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Adıyaman, 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(73,50 km), Viyadük (966 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4.536.880.791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1.273.234.013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67.138.000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59792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2017E04-208184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Suruç-Akçakale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[277]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(1,50 km), TY BSK (52 km) 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904.520.294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273.298.621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14.466.000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01474"/>
                  </a:ext>
                </a:extLst>
              </a:tr>
              <a:tr h="4017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2017E04-208186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Çevre Yolunda Çevreyolu Grubu Köprüleri [278]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Köprü (1.007 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399.932.598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216.145.102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92817"/>
                  </a:ext>
                </a:extLst>
              </a:tr>
              <a:tr h="534661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2017E04-208221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Şanlıurfa-Bozova-Adıyaman Yolunda KARABABA Köprüsü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[287]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Köprü (790 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454.258.808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191.135.461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58442"/>
                  </a:ext>
                </a:extLst>
              </a:tr>
              <a:tr h="4017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2017E04-208285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DBakır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-Siverek-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ŞUrfa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Akziyaret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H-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HilvanAD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[301]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Diyarbakır, 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(174 km). Tek Tüp Karayolu Tüneli (120 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1.444.093.991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244.101.909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10.897.000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5764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2021E04-20811 5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Ceylanpınar- Kızıltepe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[425]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Mardin, 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 BSK (61,70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1.176.457.574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174.170.295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105.699.000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12842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2022E04-180786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Birecik-Şanlıurfa Yolu ve Birecik Çevre Yolu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BSK (78,40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1.071.024.055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802126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ULAŞTIRMA-HABERLEŞME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2022E04-190741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Viranşehir Çevre Yolu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BYBSK (13,60 km)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2022-2026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716.760.000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507790"/>
                  </a:ext>
                </a:extLst>
              </a:tr>
              <a:tr h="39818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 TOPLAM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14.535.055.817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4.398.921.482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381.690.000</a:t>
                      </a:r>
                    </a:p>
                  </a:txBody>
                  <a:tcPr marL="3104" marR="3104" marT="3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9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6</a:t>
            </a:fld>
            <a:endParaRPr lang="tr-TR" noProof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60970"/>
              </p:ext>
            </p:extLst>
          </p:nvPr>
        </p:nvGraphicFramePr>
        <p:xfrm>
          <a:off x="91440" y="91441"/>
          <a:ext cx="11953703" cy="6630036"/>
        </p:xfrm>
        <a:graphic>
          <a:graphicData uri="http://schemas.openxmlformats.org/drawingml/2006/table">
            <a:tbl>
              <a:tblPr/>
              <a:tblGrid>
                <a:gridCol w="1553526">
                  <a:extLst>
                    <a:ext uri="{9D8B030D-6E8A-4147-A177-3AD203B41FA5}">
                      <a16:colId xmlns:a16="http://schemas.microsoft.com/office/drawing/2014/main" val="3526777270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1054159191"/>
                    </a:ext>
                  </a:extLst>
                </a:gridCol>
                <a:gridCol w="1079018">
                  <a:extLst>
                    <a:ext uri="{9D8B030D-6E8A-4147-A177-3AD203B41FA5}">
                      <a16:colId xmlns:a16="http://schemas.microsoft.com/office/drawing/2014/main" val="357291577"/>
                    </a:ext>
                  </a:extLst>
                </a:gridCol>
                <a:gridCol w="1196021">
                  <a:extLst>
                    <a:ext uri="{9D8B030D-6E8A-4147-A177-3AD203B41FA5}">
                      <a16:colId xmlns:a16="http://schemas.microsoft.com/office/drawing/2014/main" val="3717128221"/>
                    </a:ext>
                  </a:extLst>
                </a:gridCol>
                <a:gridCol w="734512">
                  <a:extLst>
                    <a:ext uri="{9D8B030D-6E8A-4147-A177-3AD203B41FA5}">
                      <a16:colId xmlns:a16="http://schemas.microsoft.com/office/drawing/2014/main" val="1459923160"/>
                    </a:ext>
                  </a:extLst>
                </a:gridCol>
                <a:gridCol w="1306523">
                  <a:extLst>
                    <a:ext uri="{9D8B030D-6E8A-4147-A177-3AD203B41FA5}">
                      <a16:colId xmlns:a16="http://schemas.microsoft.com/office/drawing/2014/main" val="4122501226"/>
                    </a:ext>
                  </a:extLst>
                </a:gridCol>
                <a:gridCol w="533010">
                  <a:extLst>
                    <a:ext uri="{9D8B030D-6E8A-4147-A177-3AD203B41FA5}">
                      <a16:colId xmlns:a16="http://schemas.microsoft.com/office/drawing/2014/main" val="182874128"/>
                    </a:ext>
                  </a:extLst>
                </a:gridCol>
                <a:gridCol w="760513">
                  <a:extLst>
                    <a:ext uri="{9D8B030D-6E8A-4147-A177-3AD203B41FA5}">
                      <a16:colId xmlns:a16="http://schemas.microsoft.com/office/drawing/2014/main" val="4046484784"/>
                    </a:ext>
                  </a:extLst>
                </a:gridCol>
                <a:gridCol w="760513">
                  <a:extLst>
                    <a:ext uri="{9D8B030D-6E8A-4147-A177-3AD203B41FA5}">
                      <a16:colId xmlns:a16="http://schemas.microsoft.com/office/drawing/2014/main" val="1562800436"/>
                    </a:ext>
                  </a:extLst>
                </a:gridCol>
                <a:gridCol w="760513">
                  <a:extLst>
                    <a:ext uri="{9D8B030D-6E8A-4147-A177-3AD203B41FA5}">
                      <a16:colId xmlns:a16="http://schemas.microsoft.com/office/drawing/2014/main" val="2284806257"/>
                    </a:ext>
                  </a:extLst>
                </a:gridCol>
                <a:gridCol w="760513">
                  <a:extLst>
                    <a:ext uri="{9D8B030D-6E8A-4147-A177-3AD203B41FA5}">
                      <a16:colId xmlns:a16="http://schemas.microsoft.com/office/drawing/2014/main" val="4041487130"/>
                    </a:ext>
                  </a:extLst>
                </a:gridCol>
                <a:gridCol w="617510">
                  <a:extLst>
                    <a:ext uri="{9D8B030D-6E8A-4147-A177-3AD203B41FA5}">
                      <a16:colId xmlns:a16="http://schemas.microsoft.com/office/drawing/2014/main" val="3190712866"/>
                    </a:ext>
                  </a:extLst>
                </a:gridCol>
                <a:gridCol w="617510">
                  <a:extLst>
                    <a:ext uri="{9D8B030D-6E8A-4147-A177-3AD203B41FA5}">
                      <a16:colId xmlns:a16="http://schemas.microsoft.com/office/drawing/2014/main" val="1487303687"/>
                    </a:ext>
                  </a:extLst>
                </a:gridCol>
              </a:tblGrid>
              <a:tr h="406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75892"/>
                  </a:ext>
                </a:extLst>
              </a:tr>
              <a:tr h="3104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90898"/>
                  </a:ext>
                </a:extLst>
              </a:tr>
              <a:tr h="6430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ULAŞTIRMA-HABERLEŞME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2022E06-190879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Kentiçi Ulaşım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Dizel Yakıtlı Otobüs (174 adet), Makine-Teçhizat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2022-2025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581.038.000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685.624.000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87.156.000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102.844.000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174.311.000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205.687.000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954942"/>
                  </a:ext>
                </a:extLst>
              </a:tr>
              <a:tr h="6430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GN. MD.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581.038.000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685.624.000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87.156.000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102.844.000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174.311.000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205.687.000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57230"/>
                  </a:ext>
                </a:extLst>
              </a:tr>
              <a:tr h="7687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TURİZM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1990F00-11637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Turistik Yörelere Ulaşım </a:t>
                      </a: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Yolları km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Konya, Samsun, Sinop, Sivas, 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 Standardında Karayolu (253 km),Sinop, Sivas, 2A Standardında Karayolu (115,80 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1990-2026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583.671.599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222.212.057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12.405.500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46552"/>
                  </a:ext>
                </a:extLst>
              </a:tr>
              <a:tr h="6430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KARAYOLLARI GENEL MÜDÜRLÜĞÜ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583.671.599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222.212.057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12.405.500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5917"/>
                  </a:ext>
                </a:extLst>
              </a:tr>
              <a:tr h="6430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2023A02-195971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 ve Tarıma Dayalı Sanayide Verimlilik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[19]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Adıyaman, 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Destekleri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5.003.136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5.003.136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49333"/>
                  </a:ext>
                </a:extLst>
              </a:tr>
              <a:tr h="6430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2023A02-195971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Tarım ve Tarıma Dayalı Sanayide Verimlilik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[19]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Adıyaman, 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Destekleri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5.003.136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5.003.136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483934"/>
                  </a:ext>
                </a:extLst>
              </a:tr>
              <a:tr h="6430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GÜNEYDOĞU ANADOLU PROJESİ BÖLGE KALKINMA İDARESİ BAŞKANLIĞI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10.006.272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10.006.272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24605"/>
                  </a:ext>
                </a:extLst>
              </a:tr>
              <a:tr h="6430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MİLLİ EĞİTİM BAKANLIĞI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KONUT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2018G00-187789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Öğretmen Konutları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Lojman (14 daire, 1.250 m2)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2018-2025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75590"/>
                  </a:ext>
                </a:extLst>
              </a:tr>
              <a:tr h="6430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MİLLİ EĞİTİM BAKANLIĞI TOPLAM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4326" marR="4326" marT="4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0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7</a:t>
            </a:fld>
            <a:endParaRPr lang="tr-TR" noProof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2717"/>
              </p:ext>
            </p:extLst>
          </p:nvPr>
        </p:nvGraphicFramePr>
        <p:xfrm>
          <a:off x="99757" y="66504"/>
          <a:ext cx="11986949" cy="6658030"/>
        </p:xfrm>
        <a:graphic>
          <a:graphicData uri="http://schemas.openxmlformats.org/drawingml/2006/table">
            <a:tbl>
              <a:tblPr/>
              <a:tblGrid>
                <a:gridCol w="1557848">
                  <a:extLst>
                    <a:ext uri="{9D8B030D-6E8A-4147-A177-3AD203B41FA5}">
                      <a16:colId xmlns:a16="http://schemas.microsoft.com/office/drawing/2014/main" val="4262768812"/>
                    </a:ext>
                  </a:extLst>
                </a:gridCol>
                <a:gridCol w="1277565">
                  <a:extLst>
                    <a:ext uri="{9D8B030D-6E8A-4147-A177-3AD203B41FA5}">
                      <a16:colId xmlns:a16="http://schemas.microsoft.com/office/drawing/2014/main" val="2799654709"/>
                    </a:ext>
                  </a:extLst>
                </a:gridCol>
                <a:gridCol w="1082020">
                  <a:extLst>
                    <a:ext uri="{9D8B030D-6E8A-4147-A177-3AD203B41FA5}">
                      <a16:colId xmlns:a16="http://schemas.microsoft.com/office/drawing/2014/main" val="3059686335"/>
                    </a:ext>
                  </a:extLst>
                </a:gridCol>
                <a:gridCol w="1199347">
                  <a:extLst>
                    <a:ext uri="{9D8B030D-6E8A-4147-A177-3AD203B41FA5}">
                      <a16:colId xmlns:a16="http://schemas.microsoft.com/office/drawing/2014/main" val="580418287"/>
                    </a:ext>
                  </a:extLst>
                </a:gridCol>
                <a:gridCol w="736556">
                  <a:extLst>
                    <a:ext uri="{9D8B030D-6E8A-4147-A177-3AD203B41FA5}">
                      <a16:colId xmlns:a16="http://schemas.microsoft.com/office/drawing/2014/main" val="3210428656"/>
                    </a:ext>
                  </a:extLst>
                </a:gridCol>
                <a:gridCol w="1310156">
                  <a:extLst>
                    <a:ext uri="{9D8B030D-6E8A-4147-A177-3AD203B41FA5}">
                      <a16:colId xmlns:a16="http://schemas.microsoft.com/office/drawing/2014/main" val="1955644439"/>
                    </a:ext>
                  </a:extLst>
                </a:gridCol>
                <a:gridCol w="534491">
                  <a:extLst>
                    <a:ext uri="{9D8B030D-6E8A-4147-A177-3AD203B41FA5}">
                      <a16:colId xmlns:a16="http://schemas.microsoft.com/office/drawing/2014/main" val="712031414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1683737969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3657278477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2873428389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3874926115"/>
                    </a:ext>
                  </a:extLst>
                </a:gridCol>
                <a:gridCol w="619227">
                  <a:extLst>
                    <a:ext uri="{9D8B030D-6E8A-4147-A177-3AD203B41FA5}">
                      <a16:colId xmlns:a16="http://schemas.microsoft.com/office/drawing/2014/main" val="1454861380"/>
                    </a:ext>
                  </a:extLst>
                </a:gridCol>
                <a:gridCol w="619227">
                  <a:extLst>
                    <a:ext uri="{9D8B030D-6E8A-4147-A177-3AD203B41FA5}">
                      <a16:colId xmlns:a16="http://schemas.microsoft.com/office/drawing/2014/main" val="770045711"/>
                    </a:ext>
                  </a:extLst>
                </a:gridCol>
              </a:tblGrid>
              <a:tr h="320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221"/>
                  </a:ext>
                </a:extLst>
              </a:tr>
              <a:tr h="2449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08785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2023H03-212349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Çeşitli Ünitelerin Etüt Projesi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Etüt-Proje (1 adet)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74120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2020H03-151333 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Kampus Altyapısı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Doğalgaz Dönüşümü, Elektrik hattı, 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29.751.673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22.751.673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113716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2023H03-212347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 Alımı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Basılı Yayın Alımı, Elektronik Yayın Alımı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20517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2023H03-212351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İşler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Bakım Onarım, BİT, Kesin Hesap, Makine-Teçhizat, T-2 (1 adet)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12.002.000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09097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2023H05-212353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Açık ve Kapalı Spor Tesisleri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Bakım Onarım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10283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2023H05-212353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Tesislerinin Bakım Onarımı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Bakım Onarım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024815"/>
                  </a:ext>
                </a:extLst>
              </a:tr>
              <a:tr h="5074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 TOPLAM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44.553.673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22.751.673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72796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1993H04-384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Karahantepe Ören Yeri Çev. Düz. ve Üst Örtü Yapımı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Çevre Düzenlemesi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49609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2011H04-92826  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Göbeklitepe Ziyaterçi Karş. Merk. ve Otopark Yap.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Tesisleri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2267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2018H04-41419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Kalesi Restorasyonu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Restorasyon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21443"/>
                  </a:ext>
                </a:extLst>
              </a:tr>
              <a:tr h="5074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2018H04-41419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Harran Kalesi Restorasyonu (2. Etap)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Restorasyon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2018-2025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93387"/>
                  </a:ext>
                </a:extLst>
              </a:tr>
              <a:tr h="5074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 VE TURİZM BAKANLIĞI TOPLAM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8.001.000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4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8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8</a:t>
            </a:fld>
            <a:endParaRPr lang="tr-TR" noProof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23575"/>
              </p:ext>
            </p:extLst>
          </p:nvPr>
        </p:nvGraphicFramePr>
        <p:xfrm>
          <a:off x="83131" y="74811"/>
          <a:ext cx="11986948" cy="6646669"/>
        </p:xfrm>
        <a:graphic>
          <a:graphicData uri="http://schemas.openxmlformats.org/drawingml/2006/table">
            <a:tbl>
              <a:tblPr/>
              <a:tblGrid>
                <a:gridCol w="1557848">
                  <a:extLst>
                    <a:ext uri="{9D8B030D-6E8A-4147-A177-3AD203B41FA5}">
                      <a16:colId xmlns:a16="http://schemas.microsoft.com/office/drawing/2014/main" val="1102313434"/>
                    </a:ext>
                  </a:extLst>
                </a:gridCol>
                <a:gridCol w="1277566">
                  <a:extLst>
                    <a:ext uri="{9D8B030D-6E8A-4147-A177-3AD203B41FA5}">
                      <a16:colId xmlns:a16="http://schemas.microsoft.com/office/drawing/2014/main" val="117893586"/>
                    </a:ext>
                  </a:extLst>
                </a:gridCol>
                <a:gridCol w="1082019">
                  <a:extLst>
                    <a:ext uri="{9D8B030D-6E8A-4147-A177-3AD203B41FA5}">
                      <a16:colId xmlns:a16="http://schemas.microsoft.com/office/drawing/2014/main" val="3858715120"/>
                    </a:ext>
                  </a:extLst>
                </a:gridCol>
                <a:gridCol w="1199347">
                  <a:extLst>
                    <a:ext uri="{9D8B030D-6E8A-4147-A177-3AD203B41FA5}">
                      <a16:colId xmlns:a16="http://schemas.microsoft.com/office/drawing/2014/main" val="1602954970"/>
                    </a:ext>
                  </a:extLst>
                </a:gridCol>
                <a:gridCol w="736555">
                  <a:extLst>
                    <a:ext uri="{9D8B030D-6E8A-4147-A177-3AD203B41FA5}">
                      <a16:colId xmlns:a16="http://schemas.microsoft.com/office/drawing/2014/main" val="381328236"/>
                    </a:ext>
                  </a:extLst>
                </a:gridCol>
                <a:gridCol w="1310156">
                  <a:extLst>
                    <a:ext uri="{9D8B030D-6E8A-4147-A177-3AD203B41FA5}">
                      <a16:colId xmlns:a16="http://schemas.microsoft.com/office/drawing/2014/main" val="968433359"/>
                    </a:ext>
                  </a:extLst>
                </a:gridCol>
                <a:gridCol w="534491">
                  <a:extLst>
                    <a:ext uri="{9D8B030D-6E8A-4147-A177-3AD203B41FA5}">
                      <a16:colId xmlns:a16="http://schemas.microsoft.com/office/drawing/2014/main" val="1872532668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3625036981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3795533227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1263020588"/>
                    </a:ext>
                  </a:extLst>
                </a:gridCol>
                <a:gridCol w="762628">
                  <a:extLst>
                    <a:ext uri="{9D8B030D-6E8A-4147-A177-3AD203B41FA5}">
                      <a16:colId xmlns:a16="http://schemas.microsoft.com/office/drawing/2014/main" val="3638057828"/>
                    </a:ext>
                  </a:extLst>
                </a:gridCol>
                <a:gridCol w="619227">
                  <a:extLst>
                    <a:ext uri="{9D8B030D-6E8A-4147-A177-3AD203B41FA5}">
                      <a16:colId xmlns:a16="http://schemas.microsoft.com/office/drawing/2014/main" val="339607951"/>
                    </a:ext>
                  </a:extLst>
                </a:gridCol>
                <a:gridCol w="619227">
                  <a:extLst>
                    <a:ext uri="{9D8B030D-6E8A-4147-A177-3AD203B41FA5}">
                      <a16:colId xmlns:a16="http://schemas.microsoft.com/office/drawing/2014/main" val="3418452649"/>
                    </a:ext>
                  </a:extLst>
                </a:gridCol>
              </a:tblGrid>
              <a:tr h="346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11381"/>
                  </a:ext>
                </a:extLst>
              </a:tr>
              <a:tr h="2648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75448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2023100-205341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İşler + (Döner Sermaye)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 Onarım, Makine-Teçhizat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08695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2023100-213188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Hastane Ek Bina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Hastane Ek Binası (900 m2)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49313"/>
                  </a:ext>
                </a:extLst>
              </a:tr>
              <a:tr h="5486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HARRAN ÜNİVERSİTESİ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33128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 BAKANLIĞI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2019100-145173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Viranşehir Ek Bina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Hastane İnşaatı (200 yatak, 50.000 m2)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2019-2026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1.037.774.000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65843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 BAKANLIĞI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2020100-156704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Şehir Hastanesi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[600]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Hastane İnşaatı (1.700 yatak, 499.559 m2)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2020-2025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8.026.794.000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1.488.348.000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788.534.000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0843"/>
                  </a:ext>
                </a:extLst>
              </a:tr>
              <a:tr h="5486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SAĞLIK BAKANLIĞI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9.064.568.000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1.488.348.000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791.034.000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06631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TEİAŞ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Enerji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2023D00-195183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Çınar TM İrtibat Hatlan (TTFO)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Diyarbakır, 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kV Enerji İletim Hattı (9 km), 400 kV Enerji İletim Hattı (86 km)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2023-2026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110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TEİAŞ GENEL MÜDÜRLÜĞÜ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Enerji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2023D00-210999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Devekıran TM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kV Trafo Merkezi (500 MVA)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2023-2025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667929"/>
                  </a:ext>
                </a:extLst>
              </a:tr>
              <a:tr h="5486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GÜVENLİK KURUMU BAŞKANLIĞI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1.430.000.000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3867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TİCARET BAKANLIĞI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DKH-İKTİSADİ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2020K01-164068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Ceylanpınar Gümrük Kapısı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 Betonu (17.000 m2), Sınır Kapısı (4.449 m2)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2020-2024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54.781.917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</a:t>
                      </a:r>
                    </a:p>
                  </a:txBody>
                  <a:tcPr marL="4128" marR="4128" marT="4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2924"/>
                  </a:ext>
                </a:extLst>
              </a:tr>
              <a:tr h="5486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TİCARET BAKANLIĞI TOPLAM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54.781.917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6.414.000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2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194F7A-E6A6-47E5-AA77-0B8B00D9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ECEAC7-439C-4D66-826F-EE18995F3AFB}" type="slidenum">
              <a:rPr lang="tr-TR" noProof="0" smtClean="0"/>
              <a:pPr lvl="0"/>
              <a:t>9</a:t>
            </a:fld>
            <a:endParaRPr lang="tr-TR" noProof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55217"/>
              </p:ext>
            </p:extLst>
          </p:nvPr>
        </p:nvGraphicFramePr>
        <p:xfrm>
          <a:off x="99754" y="66498"/>
          <a:ext cx="12020201" cy="6746866"/>
        </p:xfrm>
        <a:graphic>
          <a:graphicData uri="http://schemas.openxmlformats.org/drawingml/2006/table">
            <a:tbl>
              <a:tblPr/>
              <a:tblGrid>
                <a:gridCol w="1562168">
                  <a:extLst>
                    <a:ext uri="{9D8B030D-6E8A-4147-A177-3AD203B41FA5}">
                      <a16:colId xmlns:a16="http://schemas.microsoft.com/office/drawing/2014/main" val="3571917471"/>
                    </a:ext>
                  </a:extLst>
                </a:gridCol>
                <a:gridCol w="1281108">
                  <a:extLst>
                    <a:ext uri="{9D8B030D-6E8A-4147-A177-3AD203B41FA5}">
                      <a16:colId xmlns:a16="http://schemas.microsoft.com/office/drawing/2014/main" val="3573792246"/>
                    </a:ext>
                  </a:extLst>
                </a:gridCol>
                <a:gridCol w="1085022">
                  <a:extLst>
                    <a:ext uri="{9D8B030D-6E8A-4147-A177-3AD203B41FA5}">
                      <a16:colId xmlns:a16="http://schemas.microsoft.com/office/drawing/2014/main" val="3421448675"/>
                    </a:ext>
                  </a:extLst>
                </a:gridCol>
                <a:gridCol w="1202674">
                  <a:extLst>
                    <a:ext uri="{9D8B030D-6E8A-4147-A177-3AD203B41FA5}">
                      <a16:colId xmlns:a16="http://schemas.microsoft.com/office/drawing/2014/main" val="3548091744"/>
                    </a:ext>
                  </a:extLst>
                </a:gridCol>
                <a:gridCol w="738598">
                  <a:extLst>
                    <a:ext uri="{9D8B030D-6E8A-4147-A177-3AD203B41FA5}">
                      <a16:colId xmlns:a16="http://schemas.microsoft.com/office/drawing/2014/main" val="2163637058"/>
                    </a:ext>
                  </a:extLst>
                </a:gridCol>
                <a:gridCol w="1313791">
                  <a:extLst>
                    <a:ext uri="{9D8B030D-6E8A-4147-A177-3AD203B41FA5}">
                      <a16:colId xmlns:a16="http://schemas.microsoft.com/office/drawing/2014/main" val="847750048"/>
                    </a:ext>
                  </a:extLst>
                </a:gridCol>
                <a:gridCol w="535974">
                  <a:extLst>
                    <a:ext uri="{9D8B030D-6E8A-4147-A177-3AD203B41FA5}">
                      <a16:colId xmlns:a16="http://schemas.microsoft.com/office/drawing/2014/main" val="1950541727"/>
                    </a:ext>
                  </a:extLst>
                </a:gridCol>
                <a:gridCol w="764744">
                  <a:extLst>
                    <a:ext uri="{9D8B030D-6E8A-4147-A177-3AD203B41FA5}">
                      <a16:colId xmlns:a16="http://schemas.microsoft.com/office/drawing/2014/main" val="1489692175"/>
                    </a:ext>
                  </a:extLst>
                </a:gridCol>
                <a:gridCol w="764744">
                  <a:extLst>
                    <a:ext uri="{9D8B030D-6E8A-4147-A177-3AD203B41FA5}">
                      <a16:colId xmlns:a16="http://schemas.microsoft.com/office/drawing/2014/main" val="3890828674"/>
                    </a:ext>
                  </a:extLst>
                </a:gridCol>
                <a:gridCol w="668259">
                  <a:extLst>
                    <a:ext uri="{9D8B030D-6E8A-4147-A177-3AD203B41FA5}">
                      <a16:colId xmlns:a16="http://schemas.microsoft.com/office/drawing/2014/main" val="54307686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6476724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42808208"/>
                    </a:ext>
                  </a:extLst>
                </a:gridCol>
                <a:gridCol w="698268">
                  <a:extLst>
                    <a:ext uri="{9D8B030D-6E8A-4147-A177-3AD203B41FA5}">
                      <a16:colId xmlns:a16="http://schemas.microsoft.com/office/drawing/2014/main" val="55287717"/>
                    </a:ext>
                  </a:extLst>
                </a:gridCol>
              </a:tblGrid>
              <a:tr h="305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Sahibi 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Sektör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No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Adı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Yeri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Karakteristiği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Başlama Bitiş Yılı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 Tutarı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 Yılı Sonu Kümülatif Harcama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Yılı Yatırımı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34384"/>
                  </a:ext>
                </a:extLst>
              </a:tr>
              <a:tr h="1540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Dış Kredi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0611"/>
                  </a:ext>
                </a:extLst>
              </a:tr>
              <a:tr h="3162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ADALET BAKANLIĞI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DKH-İKTİSADİ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2020K15-144143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Ek Adalet Binası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Adalet Sarayı (77.044 m2)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2020-2026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00801"/>
                  </a:ext>
                </a:extLst>
              </a:tr>
              <a:tr h="3162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ADALET BAKANLIĞI 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18628"/>
                  </a:ext>
                </a:extLst>
              </a:tr>
              <a:tr h="6509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2015K05-2414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Şanlıurfa-Siverek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Arıtma Tesisi (110.000 m3/gün), İçmesuyu Temini (26,50 hm3/yıl), İsale Hattı (39,59 km)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1.054.050.000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654.050.000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351092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2016K05-2786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Suruç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Arıtma Tesisi (40.000 m3/gün), İçmesuyu Temini (14,60 hnv/yıl), Isale Hattı (18 km)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2016-2024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424.664.000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94.664.000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675521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2016K05-2790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Birecik-Halfeti İlçeleri ve Civan Yerleşimler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Arıtma Tesisi (46.000 m3/gün), İçmesuyu Temini (13,83 hnv/yıl), Isale Hattı (27,50 km)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2016-2025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343.048.000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156.048.000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824833"/>
                  </a:ext>
                </a:extLst>
              </a:tr>
              <a:tr h="3162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2017K05-25028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Şanlıurfa-Viranşehir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içmesuyu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Temini (20,72 hm3/yıl),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Isale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Hattı (24 km)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2017-2026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463.485.000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103.484.000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862764"/>
                  </a:ext>
                </a:extLst>
              </a:tr>
              <a:tr h="322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2015K05-2422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İsale Hattı (407 km)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2017-2025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996.066.000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1.175.358.000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415.027.000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489.732.000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290.519.000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342.812.000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71239"/>
                  </a:ext>
                </a:extLst>
              </a:tr>
              <a:tr h="3162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SU İŞLERİ GN. MD. 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996.066.000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3.460.605.000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415.027.000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1.497.978.000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290.519.000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1.113.812.000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98399"/>
                  </a:ext>
                </a:extLst>
              </a:tr>
              <a:tr h="3916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2016K05-2792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Hibesi (IPA) İller Bankası Akçakale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Temini (4.000 hm3/yıl)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89.989.000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55.488.000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5.263.000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047819"/>
                  </a:ext>
                </a:extLst>
              </a:tr>
              <a:tr h="3162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2016K05-2792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Hibesi (IPA) Harran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Temini (3.000 hm3/yıl)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49.060.000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48.275.000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08217"/>
                  </a:ext>
                </a:extLst>
              </a:tr>
              <a:tr h="3162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2016K05-2792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Hibesi (IPA) Suruç İçmesuyu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İçmesuyu Temini (2.500 hm^/yıl)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2016-2024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349.583.000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116.519.000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492550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2020K08-149823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Yönetim Tesisleri (FRIT II) 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[649]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Gaziantep, Kahramanmaraş, 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Bel.Hiz.Proj., Katı Atık Yönetimi Tesisi (100.000 m2, 32,23 ton/saat atık işleme kapasitesi)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2020-2025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589.190.000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1.623.370.000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44.433.000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173.656.000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268.324.000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51262"/>
                  </a:ext>
                </a:extLst>
              </a:tr>
              <a:tr h="3916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2020K08-149823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Viranşehir-Ceylanpınar Entegre Katı Atık Yönetimi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Katı Atık Yönetimi Tesisi (32,23 ton/saat atık işleme kapasitesi)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2020-2025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365.918.000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62.020.000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73.184.000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87484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GENEL MÜDÜRLÜĞÜ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DKH-SOSYAL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2022K09-207663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 İl Müdürlüğü GES Kurulumu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Şanlıurfa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Enerji Verimliliği, Güneş Enerji Elektrik Üretimi Tesisi (200 KWH), Sistem Kurulumu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60832"/>
                  </a:ext>
                </a:extLst>
              </a:tr>
              <a:tr h="3162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İLLER BANKASI A. Ş. GN. MD. TOPLAM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899.290.000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2.392.731.000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209.227.000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235.676.000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369.465.000</a:t>
                      </a:r>
                    </a:p>
                  </a:txBody>
                  <a:tcPr marL="3009" marR="3009" marT="3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8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2694</Words>
  <Application>Microsoft Office PowerPoint</Application>
  <PresentationFormat>Geniş ekran</PresentationFormat>
  <Paragraphs>1273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Calibri Light</vt:lpstr>
      <vt:lpstr>Calibri</vt:lpstr>
      <vt:lpstr>Wingdings</vt:lpstr>
      <vt:lpstr>Microsoft Sans Serif</vt:lpstr>
      <vt:lpstr>Times New Roman</vt:lpstr>
      <vt:lpstr>ARIAL</vt:lpstr>
      <vt:lpstr>6_Office Teması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ms</dc:creator>
  <cp:lastModifiedBy>Faruk BEYLEM</cp:lastModifiedBy>
  <cp:revision>1051</cp:revision>
  <cp:lastPrinted>2023-01-30T12:57:27Z</cp:lastPrinted>
  <dcterms:created xsi:type="dcterms:W3CDTF">2018-02-19T18:13:15Z</dcterms:created>
  <dcterms:modified xsi:type="dcterms:W3CDTF">2023-01-31T11:40:19Z</dcterms:modified>
</cp:coreProperties>
</file>